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96BA2D7-7EEE-4E87-B194-59AC15C9009E}"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DE27-2A82-45FE-948D-717029034239}"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6BA2D7-7EEE-4E87-B194-59AC15C9009E}"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6BA2D7-7EEE-4E87-B194-59AC15C9009E}"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E96BA2D7-7EEE-4E87-B194-59AC15C9009E}"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DE27-2A82-45FE-948D-717029034239}"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6BA2D7-7EEE-4E87-B194-59AC15C9009E}"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E96BA2D7-7EEE-4E87-B194-59AC15C9009E}"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96BA2D7-7EEE-4E87-B194-59AC15C9009E}"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6BA2D7-7EEE-4E87-B194-59AC15C9009E}"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BA2D7-7EEE-4E87-B194-59AC15C9009E}"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BA2D7-7EEE-4E87-B194-59AC15C9009E}"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BA2D7-7EEE-4E87-B194-59AC15C9009E}"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DE27-2A82-45FE-948D-7170290342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96BA2D7-7EEE-4E87-B194-59AC15C9009E}" type="datetimeFigureOut">
              <a:rPr lang="en-US" smtClean="0"/>
              <a:t>12/6/2020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148DE27-2A82-45FE-948D-71702903423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9200" y="4724400"/>
            <a:ext cx="2514600" cy="685800"/>
          </a:xfrm>
        </p:spPr>
        <p:txBody>
          <a:bodyPr>
            <a:normAutofit/>
          </a:bodyPr>
          <a:lstStyle/>
          <a:p>
            <a:r>
              <a:rPr lang="sr-Cyrl-RS" sz="1400" dirty="0" smtClean="0">
                <a:latin typeface="Comic Sans MS" panose="030F0702030302020204" pitchFamily="66" charset="0"/>
              </a:rPr>
              <a:t>АУТОР:</a:t>
            </a:r>
          </a:p>
          <a:p>
            <a:r>
              <a:rPr lang="sr-Cyrl-RS" sz="1400" dirty="0" smtClean="0">
                <a:latin typeface="Comic Sans MS" panose="030F0702030302020204" pitchFamily="66" charset="0"/>
              </a:rPr>
              <a:t>ДРАГАНА СТЕВАНОВИЋ </a:t>
            </a:r>
            <a:endParaRPr lang="en-US" sz="1400" dirty="0">
              <a:latin typeface="Comic Sans MS" panose="030F0702030302020204" pitchFamily="66" charset="0"/>
            </a:endParaRPr>
          </a:p>
        </p:txBody>
      </p:sp>
      <p:sp>
        <p:nvSpPr>
          <p:cNvPr id="2" name="Title 1"/>
          <p:cNvSpPr>
            <a:spLocks noGrp="1"/>
          </p:cNvSpPr>
          <p:nvPr>
            <p:ph type="ctrTitle"/>
          </p:nvPr>
        </p:nvSpPr>
        <p:spPr>
          <a:xfrm>
            <a:off x="685800" y="1600200"/>
            <a:ext cx="7315200" cy="1676400"/>
          </a:xfrm>
        </p:spPr>
        <p:txBody>
          <a:bodyPr>
            <a:normAutofit/>
          </a:bodyPr>
          <a:lstStyle/>
          <a:p>
            <a:r>
              <a:rPr lang="sr-Cyrl-RS" sz="3200" dirty="0" smtClean="0">
                <a:latin typeface="Comic Sans MS" panose="030F0702030302020204" pitchFamily="66" charset="0"/>
              </a:rPr>
              <a:t>ТАКМИЧЕЊЕ СА СОБОМ ИЛИ СА ДРУГИМА</a:t>
            </a:r>
            <a:endParaRPr lang="en-US" sz="3200" dirty="0">
              <a:latin typeface="Comic Sans MS" panose="030F0702030302020204" pitchFamily="66" charset="0"/>
            </a:endParaRPr>
          </a:p>
        </p:txBody>
      </p:sp>
    </p:spTree>
    <p:extLst>
      <p:ext uri="{BB962C8B-B14F-4D97-AF65-F5344CB8AC3E}">
        <p14:creationId xmlns:p14="http://schemas.microsoft.com/office/powerpoint/2010/main" val="166377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86600" cy="2667000"/>
          </a:xfrm>
        </p:spPr>
        <p:txBody>
          <a:bodyPr>
            <a:noAutofit/>
          </a:bodyPr>
          <a:lstStyle/>
          <a:p>
            <a:pPr algn="just"/>
            <a:r>
              <a:rPr lang="sr-Cyrl-RS" sz="2400" dirty="0" smtClean="0">
                <a:latin typeface="Comic Sans MS" panose="030F0702030302020204" pitchFamily="66" charset="0"/>
              </a:rPr>
              <a:t>Такмичење се обично дефинише као надметање, борба где одмеравамо своје способности знање са другим људима. Међутим, можемо се такмичити и са самим собом, тако што ћемо се трудити да сваког наредног пута будемо што бољи.</a:t>
            </a:r>
            <a:endParaRPr lang="en-US" sz="2400" dirty="0">
              <a:latin typeface="Comic Sans MS" panose="030F0702030302020204" pitchFamily="66" charset="0"/>
            </a:endParaRPr>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2438400" y="3233126"/>
            <a:ext cx="6619782" cy="3607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952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086600" cy="773097"/>
          </a:xfrm>
        </p:spPr>
        <p:txBody>
          <a:bodyPr>
            <a:normAutofit/>
          </a:bodyPr>
          <a:lstStyle/>
          <a:p>
            <a:endParaRPr lang="en-US" dirty="0"/>
          </a:p>
        </p:txBody>
      </p:sp>
      <p:sp>
        <p:nvSpPr>
          <p:cNvPr id="3" name="Content Placeholder 2"/>
          <p:cNvSpPr>
            <a:spLocks noGrp="1"/>
          </p:cNvSpPr>
          <p:nvPr>
            <p:ph sz="quarter" idx="13"/>
          </p:nvPr>
        </p:nvSpPr>
        <p:spPr>
          <a:xfrm>
            <a:off x="533400" y="1295400"/>
            <a:ext cx="7848600" cy="5257799"/>
          </a:xfrm>
        </p:spPr>
        <p:txBody>
          <a:bodyPr>
            <a:normAutofit/>
          </a:bodyPr>
          <a:lstStyle/>
          <a:p>
            <a:pPr marL="45720" indent="0" algn="just">
              <a:buNone/>
            </a:pPr>
            <a:r>
              <a:rPr lang="ru-RU" smtClean="0">
                <a:latin typeface="Comic Sans MS" panose="030F0702030302020204" pitchFamily="66" charset="0"/>
              </a:rPr>
              <a:t>Упоређивање </a:t>
            </a:r>
            <a:r>
              <a:rPr lang="ru-RU" dirty="0">
                <a:latin typeface="Comic Sans MS" panose="030F0702030302020204" pitchFamily="66" charset="0"/>
              </a:rPr>
              <a:t>са другима је једна врста развојне потребе деце и младих. Налажењем сличности и разлика они изграђују </a:t>
            </a:r>
            <a:r>
              <a:rPr lang="ru-RU" dirty="0" smtClean="0">
                <a:latin typeface="Comic Sans MS" panose="030F0702030302020204" pitchFamily="66" charset="0"/>
              </a:rPr>
              <a:t>свој идентитет. </a:t>
            </a:r>
            <a:r>
              <a:rPr lang="ru-RU" dirty="0">
                <a:latin typeface="Comic Sans MS" panose="030F0702030302020204" pitchFamily="66" charset="0"/>
              </a:rPr>
              <a:t>У оптималном случају овај процес упоређивања се завршава прихватањем себе као особе која има неке особине које су боље од особина неких других људи, али и особина које су лошије од особина неких других људи. То је често праћено увидом да свако има и добре и лоше особине, односно да је неко у нечему бољи, а у нечему лошији. Овај процес одрастања и изградње властитог идентитета би требало да се </a:t>
            </a:r>
            <a:r>
              <a:rPr lang="ru-RU" dirty="0" smtClean="0">
                <a:latin typeface="Comic Sans MS" panose="030F0702030302020204" pitchFamily="66" charset="0"/>
              </a:rPr>
              <a:t>заврши тако </a:t>
            </a:r>
            <a:r>
              <a:rPr lang="ru-RU" dirty="0">
                <a:latin typeface="Comic Sans MS" panose="030F0702030302020204" pitchFamily="66" charset="0"/>
              </a:rPr>
              <a:t>што особа прихвати саму себе и престане да се упореди са другима. Предпоставка да је онај ко је у нечему бољи више вреди као људско биће доводи до друштвеног такмичења, односно осећаја зависти и љубоморе.</a:t>
            </a:r>
            <a:endParaRPr lang="en-US" dirty="0">
              <a:latin typeface="Comic Sans MS" panose="030F0702030302020204" pitchFamily="66" charset="0"/>
            </a:endParaRPr>
          </a:p>
        </p:txBody>
      </p:sp>
    </p:spTree>
    <p:extLst>
      <p:ext uri="{BB962C8B-B14F-4D97-AF65-F5344CB8AC3E}">
        <p14:creationId xmlns:p14="http://schemas.microsoft.com/office/powerpoint/2010/main" val="150855445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1"/>
            <a:ext cx="7315200" cy="762000"/>
          </a:xfrm>
        </p:spPr>
        <p:txBody>
          <a:bodyPr/>
          <a:lstStyle/>
          <a:p>
            <a:endParaRPr lang="en-US" dirty="0"/>
          </a:p>
        </p:txBody>
      </p:sp>
      <p:sp>
        <p:nvSpPr>
          <p:cNvPr id="3" name="Content Placeholder 2"/>
          <p:cNvSpPr>
            <a:spLocks noGrp="1"/>
          </p:cNvSpPr>
          <p:nvPr>
            <p:ph sz="quarter" idx="13"/>
          </p:nvPr>
        </p:nvSpPr>
        <p:spPr>
          <a:xfrm>
            <a:off x="914400" y="1143000"/>
            <a:ext cx="7315200" cy="5166361"/>
          </a:xfrm>
        </p:spPr>
        <p:txBody>
          <a:bodyPr>
            <a:noAutofit/>
          </a:bodyPr>
          <a:lstStyle/>
          <a:p>
            <a:pPr algn="just"/>
            <a:r>
              <a:rPr lang="ru-RU" dirty="0">
                <a:latin typeface="Comic Sans MS" panose="030F0702030302020204" pitchFamily="66" charset="0"/>
              </a:rPr>
              <a:t>Ако особа дозволи себи да се увек такмичи са другима да би </a:t>
            </a:r>
            <a:r>
              <a:rPr lang="ru-RU" dirty="0" smtClean="0">
                <a:latin typeface="Comic Sans MS" panose="030F0702030302020204" pitchFamily="66" charset="0"/>
              </a:rPr>
              <a:t>освестила </a:t>
            </a:r>
            <a:r>
              <a:rPr lang="ru-RU" dirty="0">
                <a:latin typeface="Comic Sans MS" panose="030F0702030302020204" pitchFamily="66" charset="0"/>
              </a:rPr>
              <a:t>своју личну вредност, биће константно незадовољна собом и својим статусом, јер ће увек постојати неко ко је лепши, срећнији, успешнији, паметнији, способнији. Разлог за доживљај неуспешности је што људи упоређују оно са чиме су незадовољни код себе, своје мане, са онима што је код других добро развијено и чини њихове врлине. Доносе се негативни закључци о себи које имају за резултат два негативна осећања – осећања зависти и љубоморе. Они који завиде </a:t>
            </a:r>
            <a:r>
              <a:rPr lang="ru-RU" dirty="0" smtClean="0">
                <a:latin typeface="Comic Sans MS" panose="030F0702030302020204" pitchFamily="66" charset="0"/>
              </a:rPr>
              <a:t>у</a:t>
            </a:r>
            <a:r>
              <a:rPr lang="ru-RU" dirty="0">
                <a:latin typeface="Comic Sans MS" panose="030F0702030302020204" pitchFamily="66" charset="0"/>
              </a:rPr>
              <a:t> </a:t>
            </a:r>
            <a:r>
              <a:rPr lang="ru-RU" dirty="0" smtClean="0">
                <a:latin typeface="Comic Sans MS" panose="030F0702030302020204" pitchFamily="66" charset="0"/>
              </a:rPr>
              <a:t>успеху </a:t>
            </a:r>
            <a:r>
              <a:rPr lang="ru-RU" dirty="0">
                <a:latin typeface="Comic Sans MS" panose="030F0702030302020204" pitchFamily="66" charset="0"/>
              </a:rPr>
              <a:t>других </a:t>
            </a:r>
            <a:r>
              <a:rPr lang="ru-RU" dirty="0" smtClean="0">
                <a:latin typeface="Comic Sans MS" panose="030F0702030302020204" pitchFamily="66" charset="0"/>
              </a:rPr>
              <a:t>видеће </a:t>
            </a:r>
            <a:r>
              <a:rPr lang="ru-RU" dirty="0">
                <a:latin typeface="Comic Sans MS" panose="030F0702030302020204" pitchFamily="66" charset="0"/>
              </a:rPr>
              <a:t>свој неуспех и због тога ће се лоше осећати. У овом случају реакција може бити </a:t>
            </a:r>
            <a:r>
              <a:rPr lang="ru-RU" dirty="0" smtClean="0">
                <a:latin typeface="Comic Sans MS" panose="030F0702030302020204" pitchFamily="66" charset="0"/>
              </a:rPr>
              <a:t>двојака, </a:t>
            </a:r>
            <a:r>
              <a:rPr lang="ru-RU" dirty="0">
                <a:latin typeface="Comic Sans MS" panose="030F0702030302020204" pitchFamily="66" charset="0"/>
              </a:rPr>
              <a:t>или ће особа желети да и она има оно на чему другима завиди или ће почети да обезвређује квалитете онога коме завиди како би смањила разлику између њих.</a:t>
            </a:r>
            <a:endParaRPr lang="en-US" dirty="0">
              <a:latin typeface="Comic Sans MS" panose="030F0702030302020204" pitchFamily="66" charset="0"/>
            </a:endParaRPr>
          </a:p>
        </p:txBody>
      </p:sp>
    </p:spTree>
    <p:extLst>
      <p:ext uri="{BB962C8B-B14F-4D97-AF65-F5344CB8AC3E}">
        <p14:creationId xmlns:p14="http://schemas.microsoft.com/office/powerpoint/2010/main" val="1440437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990599"/>
          </a:xfrm>
        </p:spPr>
        <p:txBody>
          <a:bodyPr/>
          <a:lstStyle/>
          <a:p>
            <a:endParaRPr lang="en-US" dirty="0"/>
          </a:p>
        </p:txBody>
      </p:sp>
      <p:sp>
        <p:nvSpPr>
          <p:cNvPr id="3" name="Content Placeholder 2"/>
          <p:cNvSpPr>
            <a:spLocks noGrp="1"/>
          </p:cNvSpPr>
          <p:nvPr>
            <p:ph sz="quarter" idx="13"/>
          </p:nvPr>
        </p:nvSpPr>
        <p:spPr>
          <a:xfrm>
            <a:off x="914400" y="1905001"/>
            <a:ext cx="7315200" cy="4404360"/>
          </a:xfrm>
        </p:spPr>
        <p:txBody>
          <a:bodyPr>
            <a:normAutofit/>
          </a:bodyPr>
          <a:lstStyle/>
          <a:p>
            <a:pPr algn="just"/>
            <a:r>
              <a:rPr lang="ru-RU" dirty="0">
                <a:latin typeface="Comic Sans MS" panose="030F0702030302020204" pitchFamily="66" charset="0"/>
              </a:rPr>
              <a:t>Упоређивање са другима може да доведе до лоше слике о себи и до закључка да особа није довољно вредна да би била вољена. Љубомора која тада настаје може да поквари многе односе.</a:t>
            </a:r>
          </a:p>
          <a:p>
            <a:pPr algn="just"/>
            <a:r>
              <a:rPr lang="ru-RU" dirty="0">
                <a:latin typeface="Comic Sans MS" panose="030F0702030302020204" pitchFamily="66" charset="0"/>
              </a:rPr>
              <a:t>Сви људи имају неке способности и </a:t>
            </a:r>
            <a:r>
              <a:rPr lang="ru-RU" dirty="0" smtClean="0">
                <a:latin typeface="Comic Sans MS" panose="030F0702030302020204" pitchFamily="66" charset="0"/>
              </a:rPr>
              <a:t>квалитете</a:t>
            </a:r>
            <a:r>
              <a:rPr lang="ru-RU" dirty="0">
                <a:latin typeface="Comic Sans MS" panose="030F0702030302020204" pitchFamily="66" charset="0"/>
              </a:rPr>
              <a:t>, али су они различити. </a:t>
            </a:r>
          </a:p>
          <a:p>
            <a:endParaRPr lang="en-US" dirty="0"/>
          </a:p>
        </p:txBody>
      </p:sp>
    </p:spTree>
    <p:extLst>
      <p:ext uri="{BB962C8B-B14F-4D97-AF65-F5344CB8AC3E}">
        <p14:creationId xmlns:p14="http://schemas.microsoft.com/office/powerpoint/2010/main" val="2942637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685799"/>
          </a:xfrm>
        </p:spPr>
        <p:txBody>
          <a:bodyPr>
            <a:normAutofit/>
          </a:bodyPr>
          <a:lstStyle/>
          <a:p>
            <a:endParaRPr lang="en-US" dirty="0"/>
          </a:p>
        </p:txBody>
      </p:sp>
      <p:sp>
        <p:nvSpPr>
          <p:cNvPr id="3" name="Content Placeholder 2"/>
          <p:cNvSpPr>
            <a:spLocks noGrp="1"/>
          </p:cNvSpPr>
          <p:nvPr>
            <p:ph sz="quarter" idx="13"/>
          </p:nvPr>
        </p:nvSpPr>
        <p:spPr>
          <a:xfrm>
            <a:off x="914400" y="1676401"/>
            <a:ext cx="7315200" cy="4632960"/>
          </a:xfrm>
        </p:spPr>
        <p:txBody>
          <a:bodyPr>
            <a:normAutofit/>
          </a:bodyPr>
          <a:lstStyle/>
          <a:p>
            <a:pPr algn="just"/>
            <a:r>
              <a:rPr lang="ru-RU" dirty="0">
                <a:latin typeface="Comic Sans MS" panose="030F0702030302020204" pitchFamily="66" charset="0"/>
              </a:rPr>
              <a:t>Због свега тога социјално такмичење засновано на упоређивању води у кварење слике о </a:t>
            </a:r>
            <a:r>
              <a:rPr lang="ru-RU" dirty="0" smtClean="0">
                <a:latin typeface="Comic Sans MS" panose="030F0702030302020204" pitchFamily="66" charset="0"/>
              </a:rPr>
              <a:t>себи, </a:t>
            </a:r>
            <a:r>
              <a:rPr lang="ru-RU" dirty="0">
                <a:latin typeface="Comic Sans MS" panose="030F0702030302020204" pitchFamily="66" charset="0"/>
              </a:rPr>
              <a:t>у непријатна осећања како у вези са собом, тако и са другим људима. Најбољи начин да се изађе из овог круга упоређивања је фокусирати се на себе и прихватити истину да се не мора бити бољи од других да би био вредно људско биће. Потребно је најпре освестити своје позитивне особине, а затим их и почети ценити, а потом и прихватити своје мане и недостатке. Тако настају самоприхватања, самопоштовање и самопоуздање. </a:t>
            </a:r>
            <a:r>
              <a:rPr lang="ru-RU" dirty="0" smtClean="0">
                <a:latin typeface="Comic Sans MS" panose="030F0702030302020204" pitchFamily="66" charset="0"/>
              </a:rPr>
              <a:t>Особа </a:t>
            </a:r>
            <a:r>
              <a:rPr lang="ru-RU" dirty="0">
                <a:latin typeface="Comic Sans MS" panose="030F0702030302020204" pitchFamily="66" charset="0"/>
              </a:rPr>
              <a:t>која је усмерена на себе и своје квалитете далеко је отпорнија на упоређивање са другима. А она особа која прихвати своје несавршенство тј и своје квалитете и недостатке, постаје спонтана и поштује себе и друге.</a:t>
            </a:r>
            <a:endParaRPr lang="en-US" dirty="0">
              <a:latin typeface="Comic Sans MS" panose="030F0702030302020204" pitchFamily="66" charset="0"/>
            </a:endParaRPr>
          </a:p>
        </p:txBody>
      </p:sp>
    </p:spTree>
    <p:extLst>
      <p:ext uri="{BB962C8B-B14F-4D97-AF65-F5344CB8AC3E}">
        <p14:creationId xmlns:p14="http://schemas.microsoft.com/office/powerpoint/2010/main" val="3216819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1154097"/>
          </a:xfrm>
        </p:spPr>
        <p:txBody>
          <a:bodyPr/>
          <a:lstStyle/>
          <a:p>
            <a:endParaRPr lang="en-US"/>
          </a:p>
        </p:txBody>
      </p:sp>
      <p:sp>
        <p:nvSpPr>
          <p:cNvPr id="3" name="Content Placeholder 2"/>
          <p:cNvSpPr>
            <a:spLocks noGrp="1"/>
          </p:cNvSpPr>
          <p:nvPr>
            <p:ph sz="quarter" idx="13"/>
          </p:nvPr>
        </p:nvSpPr>
        <p:spPr>
          <a:xfrm>
            <a:off x="914400" y="1905001"/>
            <a:ext cx="7315200" cy="4404360"/>
          </a:xfrm>
        </p:spPr>
        <p:txBody>
          <a:bodyPr>
            <a:normAutofit/>
          </a:bodyPr>
          <a:lstStyle/>
          <a:p>
            <a:pPr algn="just"/>
            <a:r>
              <a:rPr lang="sr-Cyrl-RS" dirty="0">
                <a:latin typeface="Comic Sans MS" panose="030F0702030302020204" pitchFamily="66" charset="0"/>
              </a:rPr>
              <a:t>У неким истраживањима структуре мотива постигнућа, издвојене су четири његове </a:t>
            </a:r>
            <a:r>
              <a:rPr lang="sr-Cyrl-RS" dirty="0" smtClean="0">
                <a:latin typeface="Comic Sans MS" panose="030F0702030302020204" pitchFamily="66" charset="0"/>
              </a:rPr>
              <a:t>компоненте: такмичење </a:t>
            </a:r>
            <a:r>
              <a:rPr lang="sr-Cyrl-RS" dirty="0">
                <a:latin typeface="Comic Sans MS" panose="030F0702030302020204" pitchFamily="66" charset="0"/>
              </a:rPr>
              <a:t>са другим </a:t>
            </a:r>
            <a:r>
              <a:rPr lang="sr-Cyrl-RS" dirty="0" smtClean="0">
                <a:latin typeface="Comic Sans MS" panose="030F0702030302020204" pitchFamily="66" charset="0"/>
              </a:rPr>
              <a:t>људима, </a:t>
            </a:r>
            <a:r>
              <a:rPr lang="sr-Cyrl-RS" dirty="0">
                <a:latin typeface="Comic Sans MS" panose="030F0702030302020204" pitchFamily="66" charset="0"/>
              </a:rPr>
              <a:t>истрајност у остваривању циља, остваривање циља као извор задовољства и орјентација ка планирању. За мотивацију се може користити и такмичење са другима, али је оно једино </a:t>
            </a:r>
            <a:r>
              <a:rPr lang="ru-RU" dirty="0">
                <a:latin typeface="Comic Sans MS" panose="030F0702030302020204" pitchFamily="66" charset="0"/>
              </a:rPr>
              <a:t>прихватљиво када сами дефинишемо свој циљ, односно не осећамо га као наметнутог. Већи извор мотивације треба бити такмичење са самим собом. Осим што треба да имамо тенденцију ка постизању циљева, да бисмо их и остварили, треба да имамо и развијене способности – упорност и планирање.</a:t>
            </a:r>
            <a:endParaRPr lang="en-US" dirty="0">
              <a:latin typeface="Comic Sans MS" panose="030F0702030302020204" pitchFamily="66" charset="0"/>
            </a:endParaRPr>
          </a:p>
        </p:txBody>
      </p:sp>
    </p:spTree>
    <p:extLst>
      <p:ext uri="{BB962C8B-B14F-4D97-AF65-F5344CB8AC3E}">
        <p14:creationId xmlns:p14="http://schemas.microsoft.com/office/powerpoint/2010/main" val="283008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609599"/>
          </a:xfrm>
        </p:spPr>
        <p:txBody>
          <a:bodyPr>
            <a:normAutofit/>
          </a:bodyPr>
          <a:lstStyle/>
          <a:p>
            <a:endParaRPr lang="en-US"/>
          </a:p>
        </p:txBody>
      </p:sp>
      <p:sp>
        <p:nvSpPr>
          <p:cNvPr id="3" name="Content Placeholder 2"/>
          <p:cNvSpPr>
            <a:spLocks noGrp="1"/>
          </p:cNvSpPr>
          <p:nvPr>
            <p:ph sz="quarter" idx="13"/>
          </p:nvPr>
        </p:nvSpPr>
        <p:spPr>
          <a:xfrm>
            <a:off x="914400" y="1676401"/>
            <a:ext cx="7315200" cy="4632960"/>
          </a:xfrm>
        </p:spPr>
        <p:txBody>
          <a:bodyPr>
            <a:normAutofit/>
          </a:bodyPr>
          <a:lstStyle/>
          <a:p>
            <a:pPr algn="just"/>
            <a:r>
              <a:rPr lang="ru-RU" dirty="0">
                <a:latin typeface="Comic Sans MS" panose="030F0702030302020204" pitchFamily="66" charset="0"/>
              </a:rPr>
              <a:t>Уколико се особа никако не може мотивисати на постизање појединих задатака, потребно је сагледати их у широј перспективи, односно проверити да ли спадају у део </a:t>
            </a:r>
            <a:r>
              <a:rPr lang="ru-RU" dirty="0" smtClean="0">
                <a:latin typeface="Comic Sans MS" panose="030F0702030302020204" pitchFamily="66" charset="0"/>
              </a:rPr>
              <a:t>визије </a:t>
            </a:r>
            <a:r>
              <a:rPr lang="ru-RU" dirty="0">
                <a:latin typeface="Comic Sans MS" panose="030F0702030302020204" pitchFamily="66" charset="0"/>
              </a:rPr>
              <a:t>те особе. То значи размотрити како ће се необављање тих </a:t>
            </a:r>
            <a:r>
              <a:rPr lang="ru-RU" dirty="0" smtClean="0">
                <a:latin typeface="Comic Sans MS" panose="030F0702030302020204" pitchFamily="66" charset="0"/>
              </a:rPr>
              <a:t>задатака </a:t>
            </a:r>
            <a:r>
              <a:rPr lang="ru-RU" dirty="0">
                <a:latin typeface="Comic Sans MS" panose="030F0702030302020204" pitchFamily="66" charset="0"/>
              </a:rPr>
              <a:t>одразити на остварење дугоричних циљева и да ли је вредно одустати. </a:t>
            </a:r>
            <a:r>
              <a:rPr lang="ru-RU" dirty="0" smtClean="0">
                <a:latin typeface="Comic Sans MS" panose="030F0702030302020204" pitchFamily="66" charset="0"/>
              </a:rPr>
              <a:t>Непријатности </a:t>
            </a:r>
            <a:r>
              <a:rPr lang="ru-RU" dirty="0">
                <a:latin typeface="Comic Sans MS" panose="030F0702030302020204" pitchFamily="66" charset="0"/>
              </a:rPr>
              <a:t>ће постојати </a:t>
            </a:r>
            <a:r>
              <a:rPr lang="ru-RU" dirty="0" smtClean="0">
                <a:latin typeface="Comic Sans MS" panose="030F0702030302020204" pitchFamily="66" charset="0"/>
              </a:rPr>
              <a:t>на сваком </a:t>
            </a:r>
            <a:r>
              <a:rPr lang="ru-RU" dirty="0">
                <a:latin typeface="Comic Sans MS" panose="030F0702030302020204" pitchFamily="66" charset="0"/>
              </a:rPr>
              <a:t>путу, али уколико особа има јасне циљеве који се уклапају у њену ширу визију, </a:t>
            </a:r>
            <a:r>
              <a:rPr lang="ru-RU" dirty="0" smtClean="0">
                <a:latin typeface="Comic Sans MS" panose="030F0702030302020204" pitchFamily="66" charset="0"/>
              </a:rPr>
              <a:t>пронаћи ће </a:t>
            </a:r>
            <a:r>
              <a:rPr lang="ru-RU" dirty="0">
                <a:latin typeface="Comic Sans MS" panose="030F0702030302020204" pitchFamily="66" charset="0"/>
              </a:rPr>
              <a:t>снагу да превазиђе све препреке ка њиховом остварењу. </a:t>
            </a:r>
            <a:endParaRPr lang="en-US" dirty="0">
              <a:latin typeface="Comic Sans MS" panose="030F0702030302020204" pitchFamily="66" charset="0"/>
            </a:endParaRPr>
          </a:p>
        </p:txBody>
      </p:sp>
    </p:spTree>
    <p:extLst>
      <p:ext uri="{BB962C8B-B14F-4D97-AF65-F5344CB8AC3E}">
        <p14:creationId xmlns:p14="http://schemas.microsoft.com/office/powerpoint/2010/main" val="170237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1295399"/>
          </a:xfrm>
        </p:spPr>
        <p:txBody>
          <a:bodyPr/>
          <a:lstStyle/>
          <a:p>
            <a:pPr algn="ctr"/>
            <a:r>
              <a:rPr lang="sr-Cyrl-RS" dirty="0" smtClean="0"/>
              <a:t>ХВАЛА НА ПАЖЊИ!</a:t>
            </a:r>
            <a:endParaRPr lang="en-US" dirty="0"/>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3143250" y="2800350"/>
            <a:ext cx="28575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6326418"/>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100</TotalTime>
  <Words>699</Words>
  <Application>Microsoft Office PowerPoint</Application>
  <PresentationFormat>On-screen Show (4:3)</PresentationFormat>
  <Paragraphs>12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Horizon</vt:lpstr>
      <vt:lpstr>ТАКМИЧЕЊЕ СА СОБОМ ИЛИ СА ДРУГИМА</vt:lpstr>
      <vt:lpstr>Такмичење се обично дефинише као надметање, борба где одмеравамо своје способности знање са другим људима. Међутим, можемо се такмичити и са самим собом, тако што ћемо се трудити да сваког наредног пута будемо што бољи.</vt:lpstr>
      <vt:lpstr>PowerPoint Presentation</vt:lpstr>
      <vt:lpstr>PowerPoint Presentation</vt:lpstr>
      <vt:lpstr>PowerPoint Presentation</vt:lpstr>
      <vt:lpstr>PowerPoint Presentation</vt:lpstr>
      <vt:lpstr>PowerPoint Presentation</vt:lpstr>
      <vt:lpstr>PowerPoint Presentation</vt:lpstr>
      <vt:lpstr>ХВАЛА НА ПАЖЊИ!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ТАКМИЧЕЊЕ СА СОБОМ ИЛИ СА ДРУГИМА</dc:title>
  <dc:creator>AcaiGaga</dc:creator>
  <cp:lastModifiedBy>AcaiGaga</cp:lastModifiedBy>
  <cp:revision>17</cp:revision>
  <dcterms:created xsi:type="dcterms:W3CDTF">2020-12-06T06:38:11Z</dcterms:created>
  <dcterms:modified xsi:type="dcterms:W3CDTF">2020-12-06T09:20:24Z</dcterms:modified>
</cp:coreProperties>
</file>